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" name="Google Shape;11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Aerer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Activités sportives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Aliments antioxydants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éviter les bougies </a:t>
            </a:r>
            <a:r>
              <a:rPr lang="en-US" sz="900">
                <a:solidFill>
                  <a:schemeClr val="dk1"/>
                </a:solidFill>
              </a:rPr>
              <a:t>d'intérieur</a:t>
            </a:r>
            <a:r>
              <a:rPr lang="en-US" sz="900">
                <a:solidFill>
                  <a:schemeClr val="dk1"/>
                </a:solidFill>
              </a:rPr>
              <a:t> etc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Nous donnerons des conseil en fonction du niveau d’alerte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65" name="Google Shape;265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3614e1309_2_1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g2a3614e1309_2_1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a3614e1309_2_1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idx="12" type="sldNum"/>
          </p:nvPr>
        </p:nvSpPr>
        <p:spPr>
          <a:xfrm>
            <a:off x="13521673" y="7579162"/>
            <a:ext cx="878040" cy="62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44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44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44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44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44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44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44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44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44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hyperlink" Target="https://gamma.app/" TargetMode="External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amma.app/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hyperlink" Target="https://gamma.app/" TargetMode="External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gamma.app/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gamma.app" TargetMode="External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hyperlink" Target="https://gamma.app/" TargetMode="External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gamma.app" TargetMode="External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amma.app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" name="Google Shape;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/>
          <p:nvPr/>
        </p:nvSpPr>
        <p:spPr>
          <a:xfrm>
            <a:off x="6041303" y="3281600"/>
            <a:ext cx="7477601" cy="166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4025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000"/>
              <a:buFont typeface="Roboto Slab"/>
              <a:buNone/>
            </a:pPr>
            <a:r>
              <a:rPr lang="en-US" sz="4000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Prédiction de la qualité de l'air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" name="Google Shape;18;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/>
        </p:nvSpPr>
        <p:spPr>
          <a:xfrm>
            <a:off x="12182450" y="6523100"/>
            <a:ext cx="24162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Eya BEN HARIZ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Codou GUEYE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Gloria AGOUA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3"/>
          <p:cNvPicPr preferRelativeResize="0"/>
          <p:nvPr/>
        </p:nvPicPr>
        <p:blipFill rotWithShape="1">
          <a:blip r:embed="rId3">
            <a:alphaModFix/>
          </a:blip>
          <a:srcRect b="0" l="1527" r="1817" t="0"/>
          <a:stretch/>
        </p:blipFill>
        <p:spPr>
          <a:xfrm>
            <a:off x="1697325" y="1345175"/>
            <a:ext cx="10900851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3"/>
          <p:cNvSpPr/>
          <p:nvPr/>
        </p:nvSpPr>
        <p:spPr>
          <a:xfrm>
            <a:off x="2068327" y="143350"/>
            <a:ext cx="11877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188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3600"/>
              <a:buFont typeface="Roboto Slab"/>
              <a:buNone/>
            </a:pPr>
            <a:r>
              <a:rPr lang="en-US" sz="3600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Prévention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4"/>
          <p:cNvSpPr/>
          <p:nvPr/>
        </p:nvSpPr>
        <p:spPr>
          <a:xfrm>
            <a:off x="837130" y="1402150"/>
            <a:ext cx="8835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lang="en-US" sz="437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Projection Financière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621792" y="3550801"/>
            <a:ext cx="11970600" cy="637200"/>
          </a:xfrm>
          <a:prstGeom prst="rect">
            <a:avLst/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674132" y="3654801"/>
            <a:ext cx="4829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Coûts de Développement      10 000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7541181" y="3691652"/>
            <a:ext cx="4829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R&amp;D, Ingénierie, Maintenance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674132" y="4304966"/>
            <a:ext cx="4829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Revenus                                     20 000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7541181" y="4328755"/>
            <a:ext cx="4829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Abonnements, Licences, Services Professionnels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674132" y="4825008"/>
            <a:ext cx="11918400" cy="992400"/>
          </a:xfrm>
          <a:prstGeom prst="rect">
            <a:avLst/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674132" y="4965859"/>
            <a:ext cx="4829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croissance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7541181" y="4965859"/>
            <a:ext cx="4829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Prévisions de croissance selon le nombre d'utilisateurs et d'abonnements.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6" name="Google Shape;286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2153" y="7589520"/>
            <a:ext cx="2296806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4" name="Google Shape;2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41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/>
          <p:nvPr/>
        </p:nvSpPr>
        <p:spPr>
          <a:xfrm>
            <a:off x="1068729" y="5523261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lang="en-US" sz="437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Conclusion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6" name="Google Shape;296;p1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" name="Google Shape;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3128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/>
          <p:nvPr/>
        </p:nvSpPr>
        <p:spPr>
          <a:xfrm>
            <a:off x="2315766" y="3210163"/>
            <a:ext cx="4210050" cy="65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144"/>
              <a:buFont typeface="Roboto Slab"/>
              <a:buNone/>
            </a:pPr>
            <a:r>
              <a:rPr lang="en-US" sz="414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Problématique</a:t>
            </a:r>
            <a:endParaRPr sz="41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1898366" y="4348162"/>
            <a:ext cx="473700" cy="473700"/>
          </a:xfrm>
          <a:prstGeom prst="roundRect">
            <a:avLst>
              <a:gd fmla="val 26667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1878211" y="4387572"/>
            <a:ext cx="129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486"/>
              <a:buFont typeface="Roboto Slab"/>
              <a:buNone/>
            </a:pPr>
            <a:r>
              <a:rPr lang="en-US" sz="2486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48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2464250" y="4420575"/>
            <a:ext cx="3311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072"/>
              <a:buFont typeface="Roboto Slab"/>
              <a:buNone/>
            </a:pPr>
            <a:r>
              <a:rPr lang="en-US" sz="2072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Impact sur la Santé</a:t>
            </a:r>
            <a:endParaRPr sz="20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2155874" y="4959906"/>
            <a:ext cx="25086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8"/>
              <a:buFont typeface="Roboto"/>
              <a:buNone/>
            </a:pPr>
            <a:r>
              <a:rPr lang="en-US" sz="1658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Découvrez comment la mauvaise qualité de l'air affecte la santé humaine et pourquoi il est crucial de la prédire et de la surveiller.</a:t>
            </a:r>
            <a:endParaRPr sz="165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5838279" y="4446887"/>
            <a:ext cx="473700" cy="473700"/>
          </a:xfrm>
          <a:prstGeom prst="roundRect">
            <a:avLst>
              <a:gd fmla="val 26667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5987477" y="4446872"/>
            <a:ext cx="1752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486"/>
              <a:buFont typeface="Roboto Slab"/>
              <a:buNone/>
            </a:pPr>
            <a:r>
              <a:rPr lang="en-US" sz="2486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48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6374224" y="4249563"/>
            <a:ext cx="27192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072"/>
              <a:buFont typeface="Roboto Slab"/>
              <a:buNone/>
            </a:pPr>
            <a:r>
              <a:rPr lang="en-US" sz="2072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Conséquences Environnementales</a:t>
            </a:r>
            <a:endParaRPr sz="20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6403062" y="5288756"/>
            <a:ext cx="2508528" cy="2020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8"/>
              <a:buFont typeface="Roboto"/>
              <a:buNone/>
            </a:pPr>
            <a:r>
              <a:rPr lang="en-US" sz="1658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Explorez les dommages causés par la pollution de l'air sur l'environnement et la nécessité de prendre des mesures pour réduire son impact.</a:t>
            </a:r>
            <a:endParaRPr sz="165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9122093" y="4348162"/>
            <a:ext cx="473631" cy="473631"/>
          </a:xfrm>
          <a:prstGeom prst="roundRect">
            <a:avLst>
              <a:gd fmla="val 26667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9275088" y="4387572"/>
            <a:ext cx="167640" cy="39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486"/>
              <a:buFont typeface="Roboto Slab"/>
              <a:buNone/>
            </a:pPr>
            <a:r>
              <a:rPr lang="en-US" sz="2486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48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9806225" y="4420550"/>
            <a:ext cx="3311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072"/>
              <a:buFont typeface="Roboto Slab"/>
              <a:buNone/>
            </a:pPr>
            <a:r>
              <a:rPr lang="en-US" sz="2072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Coûts Économiques</a:t>
            </a:r>
            <a:endParaRPr sz="20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9806226" y="4959906"/>
            <a:ext cx="2508528" cy="2693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8"/>
              <a:buFont typeface="Roboto"/>
              <a:buNone/>
            </a:pPr>
            <a:r>
              <a:rPr lang="en-US" sz="1658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Apprenez comment la pollution de l'air peut entraîner des coûts importants en termes de soins de santé, de pertes de productivité et de dommages aux infrastructures.</a:t>
            </a:r>
            <a:endParaRPr sz="165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1" name="Google Shape;41;p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9" name="Google Shape;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2037993" y="2387441"/>
            <a:ext cx="6263640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lang="en-US" sz="437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Data Use Case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2037993" y="3415070"/>
            <a:ext cx="3369946" cy="2654426"/>
          </a:xfrm>
          <a:prstGeom prst="roundRect">
            <a:avLst>
              <a:gd fmla="val 5493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2260163" y="3637240"/>
            <a:ext cx="2925723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Gestion des ressources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2260163" y="4553783"/>
            <a:ext cx="2925723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Optimisation de la consommation d'énergie en fonction de la qualité de l'air.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5630228" y="3415070"/>
            <a:ext cx="3369946" cy="2654426"/>
          </a:xfrm>
          <a:prstGeom prst="roundRect">
            <a:avLst>
              <a:gd fmla="val 5493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5852398" y="3637240"/>
            <a:ext cx="2221944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Santé publique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5852398" y="4206597"/>
            <a:ext cx="2925723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Aide à prévenir les problèmes respiratoires en alertant les personnes vulnérables.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9222462" y="3415070"/>
            <a:ext cx="3369945" cy="2654426"/>
          </a:xfrm>
          <a:prstGeom prst="roundRect">
            <a:avLst>
              <a:gd fmla="val 5493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9444624" y="3637250"/>
            <a:ext cx="3369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Planification urbaine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9444633" y="4206597"/>
            <a:ext cx="2925723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Utilisation des données pour améliorer la qualité de vie dans les zones urbaines.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" name="Google Shape;61;p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9" name="Google Shape;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4490799" y="792004"/>
            <a:ext cx="5760720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lang="en-US" sz="437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Utilisateurs potentiels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490799" y="1819632"/>
            <a:ext cx="9306401" cy="1724501"/>
          </a:xfrm>
          <a:prstGeom prst="roundRect">
            <a:avLst>
              <a:gd fmla="val 7731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4712981" y="2041800"/>
            <a:ext cx="6969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Villes et gouvernements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4712970" y="2611160"/>
            <a:ext cx="8862060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Ils peuvent utiliser nos prévisions pour prendre des décisions importantes sur la santé publique et l'environnement.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4490799" y="3766304"/>
            <a:ext cx="9306401" cy="1724501"/>
          </a:xfrm>
          <a:prstGeom prst="roundRect">
            <a:avLst>
              <a:gd fmla="val 7731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4712970" y="3988475"/>
            <a:ext cx="2221944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Individus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4712970" y="4557832"/>
            <a:ext cx="8862060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Les citoyens peuvent utiliser notre outil pour planifier leurs activités en fonction de la qualité de l'air.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4490799" y="5712976"/>
            <a:ext cx="9306401" cy="1724501"/>
          </a:xfrm>
          <a:prstGeom prst="roundRect">
            <a:avLst>
              <a:gd fmla="val 7731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4712981" y="5935150"/>
            <a:ext cx="6778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Entreprises et industries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4712970" y="6504503"/>
            <a:ext cx="8862060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Les entreprises peuvent être informées des risques potentiels de la pollution de l'air et prendre des mesures préventives pour protéger la santé de leurs employés.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0" name="Google Shape;80;p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8" name="Google Shape;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8"/>
          <p:cNvSpPr/>
          <p:nvPr/>
        </p:nvSpPr>
        <p:spPr>
          <a:xfrm>
            <a:off x="833199" y="712589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lang="en-US" sz="437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RISK et KPI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1144310" y="1740218"/>
            <a:ext cx="44410" cy="5776793"/>
          </a:xfrm>
          <a:prstGeom prst="rect">
            <a:avLst/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1416427" y="2141518"/>
            <a:ext cx="777597" cy="44410"/>
          </a:xfrm>
          <a:prstGeom prst="rect">
            <a:avLst/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916484" y="1913811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1097816" y="1955483"/>
            <a:ext cx="13716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lang="en-US" sz="262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8"/>
          <p:cNvSpPr/>
          <p:nvPr/>
        </p:nvSpPr>
        <p:spPr>
          <a:xfrm>
            <a:off x="2388532" y="1962400"/>
            <a:ext cx="4716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Risques et Incertitudes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2388513" y="2531745"/>
            <a:ext cx="7751088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Précision des modèles, disponibilité des données en temps réel, incertitudes liées aux facteurs externes.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1416427" y="4141172"/>
            <a:ext cx="777597" cy="44410"/>
          </a:xfrm>
          <a:prstGeom prst="rect">
            <a:avLst/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916484" y="3913465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1074956" y="3955137"/>
            <a:ext cx="18288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lang="en-US" sz="262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2388530" y="3962050"/>
            <a:ext cx="6925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KPI - Indicateurs clés de performance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2388513" y="4531400"/>
            <a:ext cx="7751088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Qualité de l'air mesurée, diminution des émissions, impact sur la santé publique.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416427" y="6140827"/>
            <a:ext cx="777597" cy="44410"/>
          </a:xfrm>
          <a:prstGeom prst="rect">
            <a:avLst/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916484" y="5913120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1074956" y="5954792"/>
            <a:ext cx="18288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lang="en-US" sz="262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2388529" y="5961700"/>
            <a:ext cx="6279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Précision et fiabilité des prédictions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2388513" y="6531054"/>
            <a:ext cx="7751088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Comparer les estimations aux mesures réelles pour évaluer les performances des modèles.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6" name="Google Shape;106;p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2037993" y="1396722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lang="en-US" sz="437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Jeu de Données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5" name="Google Shape;115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8490" y="2703443"/>
            <a:ext cx="9569049" cy="42539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9"/>
          <p:cNvSpPr txBox="1"/>
          <p:nvPr/>
        </p:nvSpPr>
        <p:spPr>
          <a:xfrm>
            <a:off x="11028844" y="2886225"/>
            <a:ext cx="3140766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Le dataset contient 226,000 lignes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Date et Heure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- Code Site 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- Nom Site 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- Polluant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Valeur 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altitude et Longitude 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Type d'Implantation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- Type d'Influence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2038005" y="1354325"/>
            <a:ext cx="7315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lang="en-US" sz="437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Modèles Utilisés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7293054" y="2493050"/>
            <a:ext cx="44410" cy="4382095"/>
          </a:xfrm>
          <a:prstGeom prst="rect">
            <a:avLst/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7565172" y="2894350"/>
            <a:ext cx="777597" cy="44410"/>
          </a:xfrm>
          <a:prstGeom prst="rect">
            <a:avLst/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7065228" y="2666643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/>
          <p:nvPr/>
        </p:nvSpPr>
        <p:spPr>
          <a:xfrm>
            <a:off x="7246560" y="2708315"/>
            <a:ext cx="13716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lang="en-US" sz="262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"/>
          <p:cNvSpPr/>
          <p:nvPr/>
        </p:nvSpPr>
        <p:spPr>
          <a:xfrm>
            <a:off x="8537258" y="2715220"/>
            <a:ext cx="262128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Régression Linéaire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8537258" y="3506752"/>
            <a:ext cx="4055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Mean Squared Error (MSE): 60</a:t>
            </a:r>
            <a:br>
              <a:rPr lang="en-US" sz="1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R-squared (R2): 0.40</a:t>
            </a:r>
            <a:endParaRPr/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6287631" y="4005203"/>
            <a:ext cx="777597" cy="44410"/>
          </a:xfrm>
          <a:prstGeom prst="rect">
            <a:avLst/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065228" y="3777496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/>
          <p:nvPr/>
        </p:nvSpPr>
        <p:spPr>
          <a:xfrm>
            <a:off x="7223700" y="3819168"/>
            <a:ext cx="18288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lang="en-US" sz="262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3288983" y="3826073"/>
            <a:ext cx="280416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Random Forest Regressor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>
            <a:off x="2232356" y="4685593"/>
            <a:ext cx="4055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Mean Squared Error (MSE): 22.781867539359634</a:t>
            </a:r>
            <a:br>
              <a:rPr lang="en-US" sz="1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R-squared (R2): 0.787445693773372</a:t>
            </a:r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7565172" y="5196423"/>
            <a:ext cx="777597" cy="44410"/>
          </a:xfrm>
          <a:prstGeom prst="rect">
            <a:avLst/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>
            <a:off x="7065228" y="4968716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61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7223700" y="5010388"/>
            <a:ext cx="18288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lang="en-US" sz="262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8537258" y="5017294"/>
            <a:ext cx="236220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SVM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0"/>
          <p:cNvSpPr/>
          <p:nvPr/>
        </p:nvSpPr>
        <p:spPr>
          <a:xfrm>
            <a:off x="8537258" y="5586651"/>
            <a:ext cx="4055150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2" name="Google Shape;142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0"/>
          <p:cNvSpPr txBox="1"/>
          <p:nvPr/>
        </p:nvSpPr>
        <p:spPr>
          <a:xfrm>
            <a:off x="3657538" y="3862097"/>
            <a:ext cx="731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                            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/>
          <p:nvPr/>
        </p:nvSpPr>
        <p:spPr>
          <a:xfrm>
            <a:off x="-18320" y="18320"/>
            <a:ext cx="14630400" cy="8229600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1336760" y="4886680"/>
            <a:ext cx="936300" cy="852900"/>
          </a:xfrm>
          <a:prstGeom prst="can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Geodair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11"/>
          <p:cNvGrpSpPr/>
          <p:nvPr/>
        </p:nvGrpSpPr>
        <p:grpSpPr>
          <a:xfrm>
            <a:off x="8676362" y="3201730"/>
            <a:ext cx="1572637" cy="2057054"/>
            <a:chOff x="2043775" y="2004923"/>
            <a:chExt cx="1101904" cy="1521152"/>
          </a:xfrm>
        </p:grpSpPr>
        <p:pic>
          <p:nvPicPr>
            <p:cNvPr id="151" name="Google Shape;151;p11"/>
            <p:cNvPicPr preferRelativeResize="0"/>
            <p:nvPr/>
          </p:nvPicPr>
          <p:blipFill rotWithShape="1">
            <a:blip r:embed="rId3">
              <a:alphaModFix/>
            </a:blip>
            <a:srcRect b="5102" l="0" r="0" t="2296"/>
            <a:stretch/>
          </p:blipFill>
          <p:spPr>
            <a:xfrm>
              <a:off x="2043775" y="2004923"/>
              <a:ext cx="1025718" cy="92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1"/>
            <p:cNvSpPr txBox="1"/>
            <p:nvPr/>
          </p:nvSpPr>
          <p:spPr>
            <a:xfrm>
              <a:off x="2119979" y="2895475"/>
              <a:ext cx="1025700" cy="6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Notebook GCP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Entrainement du modèle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53" name="Google Shape;153;p11"/>
          <p:cNvGrpSpPr/>
          <p:nvPr/>
        </p:nvGrpSpPr>
        <p:grpSpPr>
          <a:xfrm>
            <a:off x="1153403" y="3138958"/>
            <a:ext cx="1572720" cy="1691002"/>
            <a:chOff x="2043775" y="3547975"/>
            <a:chExt cx="982950" cy="1056876"/>
          </a:xfrm>
        </p:grpSpPr>
        <p:pic>
          <p:nvPicPr>
            <p:cNvPr id="154" name="Google Shape;154;p11"/>
            <p:cNvPicPr preferRelativeResize="0"/>
            <p:nvPr/>
          </p:nvPicPr>
          <p:blipFill rotWithShape="1">
            <a:blip r:embed="rId4">
              <a:alphaModFix/>
            </a:blip>
            <a:srcRect b="14266" l="22420" r="23294" t="13169"/>
            <a:stretch/>
          </p:blipFill>
          <p:spPr>
            <a:xfrm>
              <a:off x="2043775" y="3547975"/>
              <a:ext cx="926874" cy="825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1"/>
            <p:cNvSpPr txBox="1"/>
            <p:nvPr/>
          </p:nvSpPr>
          <p:spPr>
            <a:xfrm>
              <a:off x="2162725" y="4293250"/>
              <a:ext cx="864000" cy="311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GS bucket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56" name="Google Shape;156;p11"/>
          <p:cNvSpPr txBox="1"/>
          <p:nvPr/>
        </p:nvSpPr>
        <p:spPr>
          <a:xfrm>
            <a:off x="6961256" y="-80413"/>
            <a:ext cx="9673920" cy="609349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57" name="Google Shape;157;p11"/>
          <p:cNvGrpSpPr/>
          <p:nvPr/>
        </p:nvGrpSpPr>
        <p:grpSpPr>
          <a:xfrm>
            <a:off x="3775715" y="3201729"/>
            <a:ext cx="1572637" cy="1900863"/>
            <a:chOff x="2043775" y="2004923"/>
            <a:chExt cx="1101904" cy="1405652"/>
          </a:xfrm>
        </p:grpSpPr>
        <p:pic>
          <p:nvPicPr>
            <p:cNvPr id="158" name="Google Shape;158;p11"/>
            <p:cNvPicPr preferRelativeResize="0"/>
            <p:nvPr/>
          </p:nvPicPr>
          <p:blipFill rotWithShape="1">
            <a:blip r:embed="rId3">
              <a:alphaModFix/>
            </a:blip>
            <a:srcRect b="5102" l="0" r="0" t="2296"/>
            <a:stretch/>
          </p:blipFill>
          <p:spPr>
            <a:xfrm>
              <a:off x="2043775" y="2004923"/>
              <a:ext cx="1025718" cy="92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1"/>
            <p:cNvSpPr txBox="1"/>
            <p:nvPr/>
          </p:nvSpPr>
          <p:spPr>
            <a:xfrm>
              <a:off x="2119979" y="2895475"/>
              <a:ext cx="10257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Notebook GCP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Traitement de la donnée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0" name="Google Shape;160;p11"/>
          <p:cNvGrpSpPr/>
          <p:nvPr/>
        </p:nvGrpSpPr>
        <p:grpSpPr>
          <a:xfrm>
            <a:off x="6079842" y="3138958"/>
            <a:ext cx="1572720" cy="1691002"/>
            <a:chOff x="2043775" y="3547975"/>
            <a:chExt cx="982950" cy="1056876"/>
          </a:xfrm>
        </p:grpSpPr>
        <p:pic>
          <p:nvPicPr>
            <p:cNvPr id="161" name="Google Shape;161;p11"/>
            <p:cNvPicPr preferRelativeResize="0"/>
            <p:nvPr/>
          </p:nvPicPr>
          <p:blipFill rotWithShape="1">
            <a:blip r:embed="rId4">
              <a:alphaModFix/>
            </a:blip>
            <a:srcRect b="14266" l="22420" r="23294" t="13169"/>
            <a:stretch/>
          </p:blipFill>
          <p:spPr>
            <a:xfrm>
              <a:off x="2043775" y="3547975"/>
              <a:ext cx="926874" cy="825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1"/>
            <p:cNvSpPr txBox="1"/>
            <p:nvPr/>
          </p:nvSpPr>
          <p:spPr>
            <a:xfrm>
              <a:off x="2162725" y="4293250"/>
              <a:ext cx="864000" cy="311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GS bucket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63" name="Google Shape;163;p11"/>
          <p:cNvSpPr/>
          <p:nvPr/>
        </p:nvSpPr>
        <p:spPr>
          <a:xfrm>
            <a:off x="6397960" y="4886680"/>
            <a:ext cx="936300" cy="852900"/>
          </a:xfrm>
          <a:prstGeom prst="can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Geodair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5986180" y="5802441"/>
            <a:ext cx="1760040" cy="476680"/>
          </a:xfrm>
          <a:prstGeom prst="flowChartPredefined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DICTIONNAIRE DE MAPPING</a:t>
            </a:r>
            <a:endParaRPr sz="13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6397960" y="6341920"/>
            <a:ext cx="936300" cy="960000"/>
          </a:xfrm>
          <a:prstGeom prst="can">
            <a:avLst>
              <a:gd fmla="val 25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Data.</a:t>
            </a: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Numeriq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1"/>
          <p:cNvGrpSpPr/>
          <p:nvPr/>
        </p:nvGrpSpPr>
        <p:grpSpPr>
          <a:xfrm>
            <a:off x="11272802" y="3138958"/>
            <a:ext cx="1572720" cy="1691002"/>
            <a:chOff x="2043775" y="3547975"/>
            <a:chExt cx="982950" cy="1056876"/>
          </a:xfrm>
        </p:grpSpPr>
        <p:pic>
          <p:nvPicPr>
            <p:cNvPr id="167" name="Google Shape;167;p11"/>
            <p:cNvPicPr preferRelativeResize="0"/>
            <p:nvPr/>
          </p:nvPicPr>
          <p:blipFill rotWithShape="1">
            <a:blip r:embed="rId4">
              <a:alphaModFix/>
            </a:blip>
            <a:srcRect b="14266" l="22420" r="23294" t="13169"/>
            <a:stretch/>
          </p:blipFill>
          <p:spPr>
            <a:xfrm>
              <a:off x="2043775" y="3547975"/>
              <a:ext cx="926874" cy="825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11"/>
            <p:cNvSpPr txBox="1"/>
            <p:nvPr/>
          </p:nvSpPr>
          <p:spPr>
            <a:xfrm>
              <a:off x="2162725" y="4293250"/>
              <a:ext cx="864000" cy="311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GS bucket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69" name="Google Shape;169;p11"/>
          <p:cNvSpPr/>
          <p:nvPr/>
        </p:nvSpPr>
        <p:spPr>
          <a:xfrm>
            <a:off x="11640520" y="4886680"/>
            <a:ext cx="936300" cy="852900"/>
          </a:xfrm>
          <a:prstGeom prst="can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Geodair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11228740" y="5802441"/>
            <a:ext cx="1760040" cy="476680"/>
          </a:xfrm>
          <a:prstGeom prst="flowChartPredefined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DICTIONNAIRE DE MAPPING</a:t>
            </a:r>
            <a:endParaRPr sz="13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11640520" y="6341920"/>
            <a:ext cx="936300" cy="960000"/>
          </a:xfrm>
          <a:prstGeom prst="can">
            <a:avLst>
              <a:gd fmla="val 25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Data.</a:t>
            </a: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Numeriq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11322441" y="7364720"/>
            <a:ext cx="1572640" cy="615840"/>
          </a:xfrm>
          <a:prstGeom prst="flowChartInternalStorage">
            <a:avLst/>
          </a:prstGeom>
          <a:solidFill>
            <a:srgbClr val="C079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Modeles.pickle</a:t>
            </a:r>
            <a:endParaRPr sz="13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11"/>
          <p:cNvCxnSpPr>
            <a:stCxn id="149" idx="4"/>
            <a:endCxn id="158" idx="1"/>
          </p:cNvCxnSpPr>
          <p:nvPr/>
        </p:nvCxnSpPr>
        <p:spPr>
          <a:xfrm flipH="1" rot="10800000">
            <a:off x="2273060" y="3826330"/>
            <a:ext cx="1502700" cy="1486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4" name="Google Shape;174;p11"/>
          <p:cNvCxnSpPr>
            <a:stCxn id="158" idx="3"/>
            <a:endCxn id="164" idx="1"/>
          </p:cNvCxnSpPr>
          <p:nvPr/>
        </p:nvCxnSpPr>
        <p:spPr>
          <a:xfrm>
            <a:off x="5239620" y="3826306"/>
            <a:ext cx="746700" cy="221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" name="Google Shape;175;p11"/>
          <p:cNvCxnSpPr/>
          <p:nvPr/>
        </p:nvCxnSpPr>
        <p:spPr>
          <a:xfrm>
            <a:off x="5155643" y="3826661"/>
            <a:ext cx="1188000" cy="2995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11"/>
          <p:cNvCxnSpPr>
            <a:stCxn id="165" idx="4"/>
            <a:endCxn id="151" idx="1"/>
          </p:cNvCxnSpPr>
          <p:nvPr/>
        </p:nvCxnSpPr>
        <p:spPr>
          <a:xfrm flipH="1" rot="10800000">
            <a:off x="7334260" y="3826420"/>
            <a:ext cx="1342200" cy="2995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" name="Google Shape;177;p11"/>
          <p:cNvCxnSpPr>
            <a:stCxn id="151" idx="3"/>
            <a:endCxn id="172" idx="1"/>
          </p:cNvCxnSpPr>
          <p:nvPr/>
        </p:nvCxnSpPr>
        <p:spPr>
          <a:xfrm>
            <a:off x="10140267" y="3826306"/>
            <a:ext cx="1182300" cy="384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8" name="Google Shape;178;p11"/>
          <p:cNvSpPr/>
          <p:nvPr/>
        </p:nvSpPr>
        <p:spPr>
          <a:xfrm>
            <a:off x="2364652" y="101025"/>
            <a:ext cx="11877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188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3600"/>
              <a:buFont typeface="Roboto Slab"/>
              <a:buNone/>
            </a:pPr>
            <a:r>
              <a:rPr lang="en-US" sz="3600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Traitement de la donnée et apprentissage </a:t>
            </a:r>
            <a:r>
              <a:rPr lang="en-US" sz="3600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modèle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1"/>
          <p:cNvGrpSpPr/>
          <p:nvPr/>
        </p:nvGrpSpPr>
        <p:grpSpPr>
          <a:xfrm>
            <a:off x="4223875" y="1170566"/>
            <a:ext cx="616919" cy="732404"/>
            <a:chOff x="11667233" y="754110"/>
            <a:chExt cx="1045449" cy="1447439"/>
          </a:xfrm>
        </p:grpSpPr>
        <p:pic>
          <p:nvPicPr>
            <p:cNvPr id="180" name="Google Shape;180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667233" y="754110"/>
              <a:ext cx="1045449" cy="939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1"/>
            <p:cNvSpPr txBox="1"/>
            <p:nvPr/>
          </p:nvSpPr>
          <p:spPr>
            <a:xfrm>
              <a:off x="11798013" y="1429048"/>
              <a:ext cx="783900" cy="7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CSR</a:t>
              </a:r>
              <a:endParaRPr b="1" sz="6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82" name="Google Shape;182;p11"/>
          <p:cNvGrpSpPr/>
          <p:nvPr/>
        </p:nvGrpSpPr>
        <p:grpSpPr>
          <a:xfrm>
            <a:off x="4140344" y="2096993"/>
            <a:ext cx="783959" cy="910700"/>
            <a:chOff x="12533314" y="214400"/>
            <a:chExt cx="1382400" cy="1397637"/>
          </a:xfrm>
        </p:grpSpPr>
        <p:pic>
          <p:nvPicPr>
            <p:cNvPr id="183" name="Google Shape;183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756350" y="214400"/>
              <a:ext cx="936350" cy="936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11"/>
            <p:cNvSpPr txBox="1"/>
            <p:nvPr/>
          </p:nvSpPr>
          <p:spPr>
            <a:xfrm>
              <a:off x="12533314" y="988637"/>
              <a:ext cx="13824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cloud build</a:t>
              </a:r>
              <a:endParaRPr b="1" sz="7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185" name="Google Shape;185;p11"/>
          <p:cNvCxnSpPr>
            <a:stCxn id="181" idx="0"/>
            <a:endCxn id="183" idx="0"/>
          </p:cNvCxnSpPr>
          <p:nvPr/>
        </p:nvCxnSpPr>
        <p:spPr>
          <a:xfrm>
            <a:off x="4532338" y="1512085"/>
            <a:ext cx="0" cy="585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11"/>
          <p:cNvCxnSpPr>
            <a:stCxn id="184" idx="0"/>
            <a:endCxn id="158" idx="0"/>
          </p:cNvCxnSpPr>
          <p:nvPr/>
        </p:nvCxnSpPr>
        <p:spPr>
          <a:xfrm flipH="1">
            <a:off x="4507724" y="2601485"/>
            <a:ext cx="24600" cy="600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7" name="Google Shape;187;p11"/>
          <p:cNvGrpSpPr/>
          <p:nvPr/>
        </p:nvGrpSpPr>
        <p:grpSpPr>
          <a:xfrm>
            <a:off x="9100675" y="1246766"/>
            <a:ext cx="616919" cy="732404"/>
            <a:chOff x="11667233" y="754110"/>
            <a:chExt cx="1045449" cy="1447439"/>
          </a:xfrm>
        </p:grpSpPr>
        <p:pic>
          <p:nvPicPr>
            <p:cNvPr id="188" name="Google Shape;188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667233" y="754110"/>
              <a:ext cx="1045449" cy="939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11"/>
            <p:cNvSpPr txBox="1"/>
            <p:nvPr/>
          </p:nvSpPr>
          <p:spPr>
            <a:xfrm>
              <a:off x="11798013" y="1429048"/>
              <a:ext cx="783900" cy="7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CSR</a:t>
              </a:r>
              <a:endParaRPr b="1" sz="6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90" name="Google Shape;190;p11"/>
          <p:cNvGrpSpPr/>
          <p:nvPr/>
        </p:nvGrpSpPr>
        <p:grpSpPr>
          <a:xfrm>
            <a:off x="9017144" y="2173193"/>
            <a:ext cx="783959" cy="910700"/>
            <a:chOff x="12533314" y="214400"/>
            <a:chExt cx="1382400" cy="1397637"/>
          </a:xfrm>
        </p:grpSpPr>
        <p:pic>
          <p:nvPicPr>
            <p:cNvPr id="191" name="Google Shape;191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756350" y="214400"/>
              <a:ext cx="936350" cy="936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11"/>
            <p:cNvSpPr txBox="1"/>
            <p:nvPr/>
          </p:nvSpPr>
          <p:spPr>
            <a:xfrm>
              <a:off x="12533314" y="988637"/>
              <a:ext cx="13824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cloud build</a:t>
              </a:r>
              <a:endParaRPr b="1" sz="7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193" name="Google Shape;193;p11"/>
          <p:cNvCxnSpPr>
            <a:stCxn id="189" idx="0"/>
            <a:endCxn id="191" idx="0"/>
          </p:cNvCxnSpPr>
          <p:nvPr/>
        </p:nvCxnSpPr>
        <p:spPr>
          <a:xfrm>
            <a:off x="9409138" y="1588285"/>
            <a:ext cx="0" cy="585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1"/>
          <p:cNvCxnSpPr>
            <a:stCxn id="192" idx="0"/>
          </p:cNvCxnSpPr>
          <p:nvPr/>
        </p:nvCxnSpPr>
        <p:spPr>
          <a:xfrm flipH="1">
            <a:off x="9384524" y="2677685"/>
            <a:ext cx="24600" cy="600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/>
          <p:nvPr/>
        </p:nvSpPr>
        <p:spPr>
          <a:xfrm>
            <a:off x="-18320" y="18320"/>
            <a:ext cx="14630400" cy="8229600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6079840" y="-100760"/>
            <a:ext cx="9673920" cy="609349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5180363" y="1889278"/>
            <a:ext cx="1572720" cy="1691002"/>
            <a:chOff x="2043775" y="3547975"/>
            <a:chExt cx="982950" cy="1056876"/>
          </a:xfrm>
        </p:grpSpPr>
        <p:pic>
          <p:nvPicPr>
            <p:cNvPr id="202" name="Google Shape;202;p12"/>
            <p:cNvPicPr preferRelativeResize="0"/>
            <p:nvPr/>
          </p:nvPicPr>
          <p:blipFill rotWithShape="1">
            <a:blip r:embed="rId3">
              <a:alphaModFix/>
            </a:blip>
            <a:srcRect b="14266" l="22420" r="23294" t="13169"/>
            <a:stretch/>
          </p:blipFill>
          <p:spPr>
            <a:xfrm>
              <a:off x="2043775" y="3547975"/>
              <a:ext cx="926874" cy="825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12"/>
            <p:cNvSpPr txBox="1"/>
            <p:nvPr/>
          </p:nvSpPr>
          <p:spPr>
            <a:xfrm>
              <a:off x="2162725" y="4293250"/>
              <a:ext cx="864000" cy="311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GS bucket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77960" y="1889138"/>
            <a:ext cx="1572680" cy="1690960"/>
            <a:chOff x="2043775" y="3547975"/>
            <a:chExt cx="982950" cy="1056876"/>
          </a:xfrm>
        </p:grpSpPr>
        <p:pic>
          <p:nvPicPr>
            <p:cNvPr id="205" name="Google Shape;205;p12"/>
            <p:cNvPicPr preferRelativeResize="0"/>
            <p:nvPr/>
          </p:nvPicPr>
          <p:blipFill rotWithShape="1">
            <a:blip r:embed="rId3">
              <a:alphaModFix/>
            </a:blip>
            <a:srcRect b="14266" l="22420" r="23294" t="13169"/>
            <a:stretch/>
          </p:blipFill>
          <p:spPr>
            <a:xfrm>
              <a:off x="2043775" y="3547975"/>
              <a:ext cx="926874" cy="825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12"/>
            <p:cNvSpPr txBox="1"/>
            <p:nvPr/>
          </p:nvSpPr>
          <p:spPr>
            <a:xfrm>
              <a:off x="2162725" y="4293250"/>
              <a:ext cx="864000" cy="311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GS bucket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07" name="Google Shape;207;p12"/>
          <p:cNvSpPr/>
          <p:nvPr/>
        </p:nvSpPr>
        <p:spPr>
          <a:xfrm>
            <a:off x="423880" y="3637000"/>
            <a:ext cx="936360" cy="852840"/>
          </a:xfrm>
          <a:prstGeom prst="can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Geodair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2"/>
          <p:cNvSpPr/>
          <p:nvPr/>
        </p:nvSpPr>
        <p:spPr>
          <a:xfrm>
            <a:off x="12100" y="4552761"/>
            <a:ext cx="1760040" cy="476680"/>
          </a:xfrm>
          <a:prstGeom prst="flowChartPredefined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DICTIONNAIRE DE MAPPING</a:t>
            </a:r>
            <a:endParaRPr sz="13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12"/>
          <p:cNvSpPr/>
          <p:nvPr/>
        </p:nvSpPr>
        <p:spPr>
          <a:xfrm>
            <a:off x="423880" y="5092240"/>
            <a:ext cx="936360" cy="960120"/>
          </a:xfrm>
          <a:prstGeom prst="can">
            <a:avLst>
              <a:gd fmla="val 25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Data.</a:t>
            </a: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Numeriq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105801" y="6236960"/>
            <a:ext cx="1572640" cy="615840"/>
          </a:xfrm>
          <a:prstGeom prst="flowChartInternalStorage">
            <a:avLst/>
          </a:prstGeom>
          <a:solidFill>
            <a:srgbClr val="C079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Modeles.pickle</a:t>
            </a:r>
            <a:endParaRPr sz="13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12"/>
          <p:cNvGrpSpPr/>
          <p:nvPr/>
        </p:nvGrpSpPr>
        <p:grpSpPr>
          <a:xfrm>
            <a:off x="2361871" y="1952023"/>
            <a:ext cx="1572920" cy="1684878"/>
            <a:chOff x="2260300" y="1448650"/>
            <a:chExt cx="983100" cy="1053075"/>
          </a:xfrm>
        </p:grpSpPr>
        <p:sp>
          <p:nvSpPr>
            <p:cNvPr id="212" name="Google Shape;212;p12"/>
            <p:cNvSpPr txBox="1"/>
            <p:nvPr/>
          </p:nvSpPr>
          <p:spPr>
            <a:xfrm>
              <a:off x="2260300" y="2116825"/>
              <a:ext cx="983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8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Cloud Function</a:t>
              </a:r>
              <a:endParaRPr b="1" sz="108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8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Géneration donnée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13" name="Google Shape;21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06975" y="1448650"/>
              <a:ext cx="784799" cy="7050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12"/>
          <p:cNvSpPr/>
          <p:nvPr/>
        </p:nvSpPr>
        <p:spPr>
          <a:xfrm>
            <a:off x="2555920" y="3755560"/>
            <a:ext cx="1255680" cy="615840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Python</a:t>
            </a:r>
            <a:endParaRPr sz="13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2555920" y="4489960"/>
            <a:ext cx="1255680" cy="61596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Bibliothèque</a:t>
            </a:r>
            <a:endParaRPr sz="13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2"/>
          <p:cNvSpPr/>
          <p:nvPr/>
        </p:nvSpPr>
        <p:spPr>
          <a:xfrm>
            <a:off x="5422600" y="3637000"/>
            <a:ext cx="936360" cy="852840"/>
          </a:xfrm>
          <a:prstGeom prst="can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Geodair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2"/>
          <p:cNvSpPr/>
          <p:nvPr/>
        </p:nvSpPr>
        <p:spPr>
          <a:xfrm>
            <a:off x="5010820" y="4552761"/>
            <a:ext cx="1760040" cy="476680"/>
          </a:xfrm>
          <a:prstGeom prst="flowChartPredefined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DICTIONNAIRE DE MAPPING</a:t>
            </a:r>
            <a:endParaRPr sz="13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5422600" y="5092240"/>
            <a:ext cx="936360" cy="960120"/>
          </a:xfrm>
          <a:prstGeom prst="can">
            <a:avLst>
              <a:gd fmla="val 25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Data.</a:t>
            </a: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Numeriq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5104521" y="6115040"/>
            <a:ext cx="1572640" cy="615840"/>
          </a:xfrm>
          <a:prstGeom prst="flowChartInternalStorage">
            <a:avLst/>
          </a:prstGeom>
          <a:solidFill>
            <a:srgbClr val="C079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Modeles.pickle</a:t>
            </a:r>
            <a:endParaRPr sz="13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5422600" y="6793680"/>
            <a:ext cx="1084680" cy="852840"/>
          </a:xfrm>
          <a:prstGeom prst="can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Geodar</a:t>
            </a: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predict.csv</a:t>
            </a: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12"/>
          <p:cNvCxnSpPr>
            <a:stCxn id="213" idx="3"/>
            <a:endCxn id="220" idx="2"/>
          </p:cNvCxnSpPr>
          <p:nvPr/>
        </p:nvCxnSpPr>
        <p:spPr>
          <a:xfrm>
            <a:off x="3692196" y="2516087"/>
            <a:ext cx="1730400" cy="470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22" name="Google Shape;222;p12"/>
          <p:cNvGrpSpPr/>
          <p:nvPr/>
        </p:nvGrpSpPr>
        <p:grpSpPr>
          <a:xfrm>
            <a:off x="7517829" y="1892044"/>
            <a:ext cx="1572920" cy="1682058"/>
            <a:chOff x="2282375" y="1411163"/>
            <a:chExt cx="983100" cy="1051312"/>
          </a:xfrm>
        </p:grpSpPr>
        <p:sp>
          <p:nvSpPr>
            <p:cNvPr id="223" name="Google Shape;223;p12"/>
            <p:cNvSpPr txBox="1"/>
            <p:nvPr/>
          </p:nvSpPr>
          <p:spPr>
            <a:xfrm>
              <a:off x="2282375" y="2077575"/>
              <a:ext cx="983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8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Cloud Function</a:t>
              </a:r>
              <a:endParaRPr b="1" sz="108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8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Prediction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24" name="Google Shape;22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2375" y="1411163"/>
              <a:ext cx="784799" cy="7050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12"/>
          <p:cNvSpPr/>
          <p:nvPr/>
        </p:nvSpPr>
        <p:spPr>
          <a:xfrm>
            <a:off x="7554640" y="3755560"/>
            <a:ext cx="1255680" cy="615840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Python</a:t>
            </a:r>
            <a:endParaRPr sz="13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7554640" y="4489960"/>
            <a:ext cx="1255680" cy="61596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Bibliothèque</a:t>
            </a:r>
            <a:endParaRPr sz="13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12"/>
          <p:cNvCxnSpPr>
            <a:stCxn id="220" idx="4"/>
            <a:endCxn id="225" idx="1"/>
          </p:cNvCxnSpPr>
          <p:nvPr/>
        </p:nvCxnSpPr>
        <p:spPr>
          <a:xfrm flipH="1" rot="10800000">
            <a:off x="6507280" y="4063500"/>
            <a:ext cx="1047300" cy="31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" name="Google Shape;228;p12"/>
          <p:cNvCxnSpPr>
            <a:stCxn id="217" idx="3"/>
            <a:endCxn id="225" idx="1"/>
          </p:cNvCxnSpPr>
          <p:nvPr/>
        </p:nvCxnSpPr>
        <p:spPr>
          <a:xfrm flipH="1" rot="10800000">
            <a:off x="6770860" y="4063601"/>
            <a:ext cx="783900" cy="72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p12"/>
          <p:cNvCxnSpPr>
            <a:stCxn id="219" idx="3"/>
            <a:endCxn id="225" idx="1"/>
          </p:cNvCxnSpPr>
          <p:nvPr/>
        </p:nvCxnSpPr>
        <p:spPr>
          <a:xfrm flipH="1" rot="10800000">
            <a:off x="6677161" y="4063460"/>
            <a:ext cx="877500" cy="2359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30" name="Google Shape;230;p12"/>
          <p:cNvGrpSpPr/>
          <p:nvPr/>
        </p:nvGrpSpPr>
        <p:grpSpPr>
          <a:xfrm>
            <a:off x="9569400" y="1767218"/>
            <a:ext cx="1572680" cy="1690960"/>
            <a:chOff x="2043775" y="3547975"/>
            <a:chExt cx="982950" cy="1056876"/>
          </a:xfrm>
        </p:grpSpPr>
        <p:pic>
          <p:nvPicPr>
            <p:cNvPr id="231" name="Google Shape;231;p12"/>
            <p:cNvPicPr preferRelativeResize="0"/>
            <p:nvPr/>
          </p:nvPicPr>
          <p:blipFill rotWithShape="1">
            <a:blip r:embed="rId3">
              <a:alphaModFix/>
            </a:blip>
            <a:srcRect b="14266" l="22420" r="23294" t="13169"/>
            <a:stretch/>
          </p:blipFill>
          <p:spPr>
            <a:xfrm>
              <a:off x="2043775" y="3547975"/>
              <a:ext cx="926874" cy="825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12"/>
            <p:cNvSpPr txBox="1"/>
            <p:nvPr/>
          </p:nvSpPr>
          <p:spPr>
            <a:xfrm>
              <a:off x="2162725" y="4293250"/>
              <a:ext cx="864000" cy="311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GS bucket</a:t>
              </a:r>
              <a:endParaRPr b="1" sz="13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33" name="Google Shape;233;p12"/>
          <p:cNvSpPr/>
          <p:nvPr/>
        </p:nvSpPr>
        <p:spPr>
          <a:xfrm>
            <a:off x="9933660" y="7431400"/>
            <a:ext cx="936360" cy="852840"/>
          </a:xfrm>
          <a:prstGeom prst="can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Geodair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9521860" y="6869241"/>
            <a:ext cx="1760040" cy="476680"/>
          </a:xfrm>
          <a:prstGeom prst="flowChartPredefined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DICTIONNAIRE DE MAPPING</a:t>
            </a:r>
            <a:endParaRPr sz="13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5" name="Google Shape;235;p12"/>
          <p:cNvSpPr/>
          <p:nvPr/>
        </p:nvSpPr>
        <p:spPr>
          <a:xfrm>
            <a:off x="9960880" y="5937637"/>
            <a:ext cx="925560" cy="852840"/>
          </a:xfrm>
          <a:prstGeom prst="can">
            <a:avLst>
              <a:gd fmla="val 25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Data.</a:t>
            </a:r>
            <a:r>
              <a:rPr lang="en-US" sz="13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Numeriq</a:t>
            </a:r>
            <a:endParaRPr sz="13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9642801" y="5228240"/>
            <a:ext cx="1572640" cy="615840"/>
          </a:xfrm>
          <a:prstGeom prst="flowChartInternalStorage">
            <a:avLst/>
          </a:prstGeom>
          <a:solidFill>
            <a:srgbClr val="C079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Modeles.pickle</a:t>
            </a:r>
            <a:endParaRPr sz="13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9886720" y="4273680"/>
            <a:ext cx="1084680" cy="852840"/>
          </a:xfrm>
          <a:prstGeom prst="can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Geodair</a:t>
            </a: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predict.csv</a:t>
            </a: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9855720" y="3480460"/>
            <a:ext cx="1047240" cy="696600"/>
          </a:xfrm>
          <a:prstGeom prst="can">
            <a:avLst>
              <a:gd fmla="val 25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</a:t>
            </a:r>
            <a:endParaRPr sz="10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scores.csv</a:t>
            </a:r>
            <a:endParaRPr sz="10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2"/>
          <p:cNvCxnSpPr>
            <a:stCxn id="224" idx="3"/>
            <a:endCxn id="238" idx="2"/>
          </p:cNvCxnSpPr>
          <p:nvPr/>
        </p:nvCxnSpPr>
        <p:spPr>
          <a:xfrm>
            <a:off x="8773475" y="2456108"/>
            <a:ext cx="1082100" cy="1372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0" name="Google Shape;240;p12"/>
          <p:cNvCxnSpPr/>
          <p:nvPr/>
        </p:nvCxnSpPr>
        <p:spPr>
          <a:xfrm flipH="1" rot="10800000">
            <a:off x="3022480" y="1393880"/>
            <a:ext cx="5139360" cy="1692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12"/>
          <p:cNvCxnSpPr>
            <a:endCxn id="213" idx="0"/>
          </p:cNvCxnSpPr>
          <p:nvPr/>
        </p:nvCxnSpPr>
        <p:spPr>
          <a:xfrm>
            <a:off x="3039472" y="1393723"/>
            <a:ext cx="24900" cy="55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2" name="Google Shape;242;p12"/>
          <p:cNvCxnSpPr/>
          <p:nvPr/>
        </p:nvCxnSpPr>
        <p:spPr>
          <a:xfrm>
            <a:off x="8148800" y="1394000"/>
            <a:ext cx="24840" cy="55836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3" name="Google Shape;243;p12"/>
          <p:cNvSpPr/>
          <p:nvPr/>
        </p:nvSpPr>
        <p:spPr>
          <a:xfrm>
            <a:off x="5104522" y="914380"/>
            <a:ext cx="2150280" cy="852840"/>
          </a:xfrm>
          <a:prstGeom prst="flowChartAlternate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15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2556" y="1036336"/>
            <a:ext cx="616867" cy="615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12"/>
          <p:cNvGrpSpPr/>
          <p:nvPr/>
        </p:nvGrpSpPr>
        <p:grpSpPr>
          <a:xfrm>
            <a:off x="11948182" y="2778523"/>
            <a:ext cx="2445059" cy="2083628"/>
            <a:chOff x="7467800" y="1965225"/>
            <a:chExt cx="1528200" cy="1302300"/>
          </a:xfrm>
        </p:grpSpPr>
        <p:sp>
          <p:nvSpPr>
            <p:cNvPr id="246" name="Google Shape;246;p12"/>
            <p:cNvSpPr/>
            <p:nvPr/>
          </p:nvSpPr>
          <p:spPr>
            <a:xfrm>
              <a:off x="7467800" y="1965225"/>
              <a:ext cx="1528200" cy="1302300"/>
            </a:xfrm>
            <a:prstGeom prst="flowChartAlternateProcess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7" name="Google Shape;247;p12"/>
            <p:cNvPicPr preferRelativeResize="0"/>
            <p:nvPr/>
          </p:nvPicPr>
          <p:blipFill rotWithShape="1">
            <a:blip r:embed="rId6">
              <a:alphaModFix/>
            </a:blip>
            <a:srcRect b="5523" l="23179" r="28668" t="12029"/>
            <a:stretch/>
          </p:blipFill>
          <p:spPr>
            <a:xfrm>
              <a:off x="7642400" y="2039588"/>
              <a:ext cx="1179000" cy="11535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8" name="Google Shape;248;p12"/>
          <p:cNvCxnSpPr>
            <a:stCxn id="238" idx="4"/>
            <a:endCxn id="246" idx="1"/>
          </p:cNvCxnSpPr>
          <p:nvPr/>
        </p:nvCxnSpPr>
        <p:spPr>
          <a:xfrm flipH="1" rot="10800000">
            <a:off x="10902960" y="3820360"/>
            <a:ext cx="1045200" cy="8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9" name="Google Shape;24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01800" y="4881820"/>
            <a:ext cx="1045440" cy="1380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12"/>
          <p:cNvGrpSpPr/>
          <p:nvPr/>
        </p:nvGrpSpPr>
        <p:grpSpPr>
          <a:xfrm>
            <a:off x="2743562" y="-34"/>
            <a:ext cx="616919" cy="732404"/>
            <a:chOff x="11667233" y="754110"/>
            <a:chExt cx="1045449" cy="1447439"/>
          </a:xfrm>
        </p:grpSpPr>
        <p:pic>
          <p:nvPicPr>
            <p:cNvPr id="251" name="Google Shape;251;p1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667233" y="754110"/>
              <a:ext cx="1045449" cy="939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12"/>
            <p:cNvSpPr txBox="1"/>
            <p:nvPr/>
          </p:nvSpPr>
          <p:spPr>
            <a:xfrm>
              <a:off x="11798013" y="1429048"/>
              <a:ext cx="783900" cy="7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CSR</a:t>
              </a:r>
              <a:endParaRPr b="1" sz="6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53" name="Google Shape;253;p12"/>
          <p:cNvGrpSpPr/>
          <p:nvPr/>
        </p:nvGrpSpPr>
        <p:grpSpPr>
          <a:xfrm>
            <a:off x="2660044" y="780318"/>
            <a:ext cx="783959" cy="910700"/>
            <a:chOff x="12533314" y="214400"/>
            <a:chExt cx="1382400" cy="1397637"/>
          </a:xfrm>
        </p:grpSpPr>
        <p:pic>
          <p:nvPicPr>
            <p:cNvPr id="254" name="Google Shape;254;p1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756350" y="214400"/>
              <a:ext cx="936350" cy="936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12"/>
            <p:cNvSpPr txBox="1"/>
            <p:nvPr/>
          </p:nvSpPr>
          <p:spPr>
            <a:xfrm>
              <a:off x="12533314" y="988637"/>
              <a:ext cx="13824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cloud build</a:t>
              </a:r>
              <a:endParaRPr b="1" sz="7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56" name="Google Shape;256;p12"/>
          <p:cNvGrpSpPr/>
          <p:nvPr/>
        </p:nvGrpSpPr>
        <p:grpSpPr>
          <a:xfrm>
            <a:off x="7848962" y="-34"/>
            <a:ext cx="616919" cy="732404"/>
            <a:chOff x="11667233" y="754110"/>
            <a:chExt cx="1045449" cy="1447439"/>
          </a:xfrm>
        </p:grpSpPr>
        <p:pic>
          <p:nvPicPr>
            <p:cNvPr id="257" name="Google Shape;257;p1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667233" y="754110"/>
              <a:ext cx="1045449" cy="939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12"/>
            <p:cNvSpPr txBox="1"/>
            <p:nvPr/>
          </p:nvSpPr>
          <p:spPr>
            <a:xfrm>
              <a:off x="11798013" y="1429048"/>
              <a:ext cx="783900" cy="7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CSR</a:t>
              </a:r>
              <a:endParaRPr b="1" sz="6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59" name="Google Shape;259;p12"/>
          <p:cNvGrpSpPr/>
          <p:nvPr/>
        </p:nvGrpSpPr>
        <p:grpSpPr>
          <a:xfrm>
            <a:off x="7765444" y="780318"/>
            <a:ext cx="783959" cy="910700"/>
            <a:chOff x="12533314" y="214400"/>
            <a:chExt cx="1382400" cy="1397637"/>
          </a:xfrm>
        </p:grpSpPr>
        <p:pic>
          <p:nvPicPr>
            <p:cNvPr id="260" name="Google Shape;260;p1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756350" y="214400"/>
              <a:ext cx="936350" cy="936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12"/>
            <p:cNvSpPr txBox="1"/>
            <p:nvPr/>
          </p:nvSpPr>
          <p:spPr>
            <a:xfrm>
              <a:off x="12533314" y="988637"/>
              <a:ext cx="13824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cloud build</a:t>
              </a:r>
              <a:endParaRPr b="1" sz="7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